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30"/>
  </p:notesMasterIdLst>
  <p:handoutMasterIdLst>
    <p:handoutMasterId r:id="rId31"/>
  </p:handoutMasterIdLst>
  <p:sldIdLst>
    <p:sldId id="256" r:id="rId5"/>
    <p:sldId id="274" r:id="rId6"/>
    <p:sldId id="257" r:id="rId7"/>
    <p:sldId id="258" r:id="rId8"/>
    <p:sldId id="276" r:id="rId9"/>
    <p:sldId id="283" r:id="rId10"/>
    <p:sldId id="286" r:id="rId11"/>
    <p:sldId id="271" r:id="rId12"/>
    <p:sldId id="272" r:id="rId13"/>
    <p:sldId id="287" r:id="rId14"/>
    <p:sldId id="288" r:id="rId15"/>
    <p:sldId id="261" r:id="rId16"/>
    <p:sldId id="280" r:id="rId17"/>
    <p:sldId id="281" r:id="rId18"/>
    <p:sldId id="282" r:id="rId19"/>
    <p:sldId id="289" r:id="rId20"/>
    <p:sldId id="290" r:id="rId21"/>
    <p:sldId id="278" r:id="rId22"/>
    <p:sldId id="279" r:id="rId23"/>
    <p:sldId id="264" r:id="rId24"/>
    <p:sldId id="277" r:id="rId25"/>
    <p:sldId id="284" r:id="rId26"/>
    <p:sldId id="285" r:id="rId27"/>
    <p:sldId id="265" r:id="rId28"/>
    <p:sldId id="26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>
      <p:cViewPr varScale="1">
        <p:scale>
          <a:sx n="88" d="100"/>
          <a:sy n="88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74B64-E1DF-4324-A70E-D1443DFA0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4250D-FC66-40CD-ABD7-65D0FF5B9568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C211F-274D-4B73-8F53-607921CCC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C211F-274D-4B73-8F53-607921CCC53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A4A4AD-8453-43D4-BA40-63B6AF46B781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14348" y="714356"/>
            <a:ext cx="7500990" cy="26432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0364" y="3929066"/>
            <a:ext cx="5572164" cy="25003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Дополнительный раздел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785794"/>
            <a:ext cx="7406640" cy="38649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Краткая презентация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МДОУ «Детский сад № 204»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Ярославля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uh204\Desktop\Documents\Подколзина М.Н\Сайт\Раздел 7\Фото для сайта\DSC_0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1088"/>
            <a:ext cx="273630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714356"/>
            <a:ext cx="8072494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8058152" cy="7143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42910" y="1857364"/>
            <a:ext cx="7715304" cy="464347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b="1" dirty="0" smtClean="0"/>
              <a:t> </a:t>
            </a:r>
            <a:r>
              <a:rPr lang="ru-RU" dirty="0" smtClean="0"/>
              <a:t>Эта часть ООП ДО составлена на основе соответствующего раздела примерной программы «От рождения до школы» (обязательная часть)  и дополнена описанием планируемых результатов в части, формируемой участниками образовательных отношений (это результаты работы по приоритетным </a:t>
            </a:r>
            <a:r>
              <a:rPr lang="ru-RU" dirty="0" smtClean="0"/>
              <a:t>направлениям).</a:t>
            </a:r>
            <a:endParaRPr lang="ru-RU" dirty="0" smtClean="0"/>
          </a:p>
          <a:p>
            <a:pPr algn="l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714356"/>
            <a:ext cx="8072494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85794"/>
            <a:ext cx="77724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СОДЕРЖАТЕЛЬНЫЙ РАЗДЕЛ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body" idx="1"/>
          </p:nvPr>
        </p:nvSpPr>
        <p:spPr>
          <a:xfrm>
            <a:off x="530352" y="1714488"/>
            <a:ext cx="7772400" cy="4929222"/>
          </a:xfrm>
        </p:spPr>
        <p:txBody>
          <a:bodyPr>
            <a:normAutofit fontScale="25000" lnSpcReduction="20000"/>
          </a:bodyPr>
          <a:lstStyle/>
          <a:p>
            <a:r>
              <a:rPr lang="ru-RU" sz="5000" dirty="0" smtClean="0"/>
              <a:t> </a:t>
            </a:r>
            <a:r>
              <a:rPr lang="ru-RU" sz="5000" b="1" dirty="0" smtClean="0"/>
              <a:t> </a:t>
            </a:r>
            <a:r>
              <a:rPr lang="ru-RU" sz="8000" dirty="0" smtClean="0"/>
              <a:t>В соответствии с ФГОС, в этой части представлены:</a:t>
            </a:r>
          </a:p>
          <a:p>
            <a:r>
              <a:rPr lang="ru-RU" sz="8000" dirty="0" smtClean="0"/>
              <a:t> Описание образовательной деятельности в соответствии с направлениями развития ребенка, представленными в образовательных областях. </a:t>
            </a:r>
          </a:p>
          <a:p>
            <a:r>
              <a:rPr lang="ru-RU" sz="8000" dirty="0" smtClean="0"/>
              <a:t>Вариативные формы, способы, методы и средства реализации Программы с учетом возрастных и индивидуальных особенностей воспитанников, специфики их образовательных потребностей и </a:t>
            </a:r>
            <a:r>
              <a:rPr lang="ru-RU" sz="8000" dirty="0" smtClean="0"/>
              <a:t>интересов</a:t>
            </a:r>
            <a:endParaRPr lang="ru-RU" sz="8000" dirty="0" smtClean="0"/>
          </a:p>
          <a:p>
            <a:r>
              <a:rPr lang="ru-RU" sz="8000" dirty="0" smtClean="0"/>
              <a:t>Описание образовательной деятельности по профессиональной коррекции нарушений развития детей</a:t>
            </a:r>
          </a:p>
          <a:p>
            <a:r>
              <a:rPr lang="ru-RU" sz="8000" dirty="0" smtClean="0"/>
              <a:t>Особенности образовательной  деятельности разных видов и  культурных практик</a:t>
            </a:r>
          </a:p>
          <a:p>
            <a:r>
              <a:rPr lang="ru-RU" sz="8000" dirty="0" smtClean="0"/>
              <a:t>Способы и направления поддержки детской инициативы</a:t>
            </a:r>
          </a:p>
          <a:p>
            <a:r>
              <a:rPr lang="ru-RU" sz="8000" dirty="0" smtClean="0"/>
              <a:t>Особенности взаимодействия педагогического коллектива  с семьями воспитанников </a:t>
            </a:r>
          </a:p>
          <a:p>
            <a:r>
              <a:rPr lang="ru-RU" sz="8000" dirty="0" smtClean="0"/>
              <a:t>Иные характеристики, значимые для частников образовательных отношений </a:t>
            </a:r>
          </a:p>
          <a:p>
            <a:endParaRPr lang="ru-RU" sz="5000" b="1" dirty="0" smtClean="0"/>
          </a:p>
          <a:p>
            <a:pPr algn="l"/>
            <a:endParaRPr lang="ru-RU" b="1" dirty="0" smtClean="0"/>
          </a:p>
          <a:p>
            <a:pPr algn="l"/>
            <a:r>
              <a:rPr lang="ru-RU" dirty="0" smtClean="0"/>
              <a:t>•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8" name="Подзаголовок 5"/>
          <p:cNvSpPr txBox="1">
            <a:spLocks/>
          </p:cNvSpPr>
          <p:nvPr/>
        </p:nvSpPr>
        <p:spPr>
          <a:xfrm>
            <a:off x="500034" y="1785926"/>
            <a:ext cx="8010580" cy="4867308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28662" y="785794"/>
            <a:ext cx="7643866" cy="11430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928670"/>
            <a:ext cx="7159776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ОБРАЗОВАТЕЛЬНЫЕ  ОБЛАСТИ 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71472" y="2143116"/>
            <a:ext cx="2500330" cy="142876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 –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коммуникативное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143240" y="3286124"/>
            <a:ext cx="2643206" cy="157163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71472" y="4786322"/>
            <a:ext cx="2428892" cy="164307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Художественно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эстетическое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715008" y="4572008"/>
            <a:ext cx="2928958" cy="157163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Физическое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развитие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000760" y="2071678"/>
            <a:ext cx="2643206" cy="142876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Познавательное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714356"/>
            <a:ext cx="8072494" cy="1285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8058152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СОДЕРЖАНИЕ ОБРАЗОВАТЕЛЬНЫХ ОБЛАСТЕЙ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2214554"/>
            <a:ext cx="7753376" cy="4071966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ru-RU" sz="2800" dirty="0" smtClean="0"/>
              <a:t>Содержание образовательных областей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ребенка)</a:t>
            </a:r>
            <a:endParaRPr lang="ru-RU" sz="1100" dirty="0" smtClean="0">
              <a:latin typeface="Arial" charset="0"/>
              <a:cs typeface="Arial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714356"/>
            <a:ext cx="8072494" cy="1285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8058152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ВИДЫ ДЕТСКОЙ ДЕЯТЕЛЬНОСТИ</a:t>
            </a:r>
            <a:endParaRPr lang="ru-RU" sz="40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2214554"/>
            <a:ext cx="7753376" cy="4071966"/>
          </a:xfrm>
        </p:spPr>
        <p:txBody>
          <a:bodyPr>
            <a:normAutofit fontScale="77500" lnSpcReduction="20000"/>
          </a:bodyPr>
          <a:lstStyle/>
          <a:p>
            <a:pPr algn="ctr" eaLnBrk="0" hangingPunct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детей раннего возраста (1 год - 3 года)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dirty="0" smtClean="0"/>
          </a:p>
          <a:p>
            <a:pPr algn="just" eaLnBrk="0" hangingPunct="0">
              <a:buFontTx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предметная деятельность и игры с составными и динамическими игрушками; </a:t>
            </a:r>
          </a:p>
          <a:p>
            <a:pPr algn="just" eaLnBrk="0" hangingPunct="0">
              <a:buFontTx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экспериментирование с материалами и веществами (песок, вода, тесто и пр.);</a:t>
            </a:r>
            <a:endParaRPr lang="ru-RU" sz="1050" dirty="0" smtClean="0"/>
          </a:p>
          <a:p>
            <a:pPr algn="just" eaLnBrk="0" hangingPunct="0">
              <a:buFontTx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общение с взрослым и совместные игры со сверстниками под руководством взрослого;</a:t>
            </a:r>
            <a:endParaRPr lang="ru-RU" sz="1050" dirty="0" smtClean="0"/>
          </a:p>
          <a:p>
            <a:pPr algn="just" eaLnBrk="0" hangingPunct="0">
              <a:buFontTx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самообслуживание и действия с бытовыми предметами-орудиями</a:t>
            </a:r>
            <a:endParaRPr lang="ru-RU" sz="1050" dirty="0" smtClean="0"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восприятие смысла музыки, сказок, стихов, рассматривание картинок;</a:t>
            </a:r>
            <a:endParaRPr lang="ru-RU" sz="1050" dirty="0" smtClean="0"/>
          </a:p>
          <a:p>
            <a:pPr algn="just" eaLnBrk="0" hangingPunct="0">
              <a:buFontTx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двигательная активность.</a:t>
            </a:r>
            <a:endParaRPr lang="ru-RU" sz="1050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714356"/>
            <a:ext cx="8072494" cy="1285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8058152" cy="121444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ВИДЫ ДЕТСКОЙ ДЕЯТЕЛЬНОСТИ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596" y="2000240"/>
            <a:ext cx="7858180" cy="4286280"/>
          </a:xfrm>
        </p:spPr>
        <p:txBody>
          <a:bodyPr>
            <a:noAutofit/>
          </a:bodyPr>
          <a:lstStyle/>
          <a:p>
            <a:pPr algn="just" eaLnBrk="0" hangingPunct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для детей дошкольного возраста (3 года - 8 лет):</a:t>
            </a:r>
            <a:endParaRPr lang="ru-RU" sz="1600" dirty="0" smtClean="0"/>
          </a:p>
          <a:p>
            <a:pPr algn="just" eaLnBrk="0" hangingPunct="0">
              <a:buFontTx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ряд видов деятельности, таких как игровая, включая сюжетно-ролевую игру, игру с правилами и другие виды игры;</a:t>
            </a:r>
            <a:endParaRPr lang="ru-RU" sz="1600" dirty="0" smtClean="0"/>
          </a:p>
          <a:p>
            <a:pPr algn="just" eaLnBrk="0" hangingPunct="0">
              <a:buFontTx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коммуникативная (общение и взаимодействие со взрослыми и сверстниками);</a:t>
            </a:r>
            <a:endParaRPr lang="ru-RU" sz="1600" dirty="0" smtClean="0"/>
          </a:p>
          <a:p>
            <a:pPr algn="just" eaLnBrk="0" hangingPunct="0">
              <a:buFontTx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познавательно-исследовательская (исследования объектов окружающего мира и экспериментирования с ними);</a:t>
            </a:r>
            <a:endParaRPr lang="ru-RU" sz="1600" dirty="0" smtClean="0"/>
          </a:p>
          <a:p>
            <a:pPr algn="just" eaLnBrk="0" hangingPunct="0">
              <a:buFontTx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восприятие художественной литературы и фольклора;</a:t>
            </a:r>
            <a:endParaRPr lang="ru-RU" sz="1600" dirty="0" smtClean="0"/>
          </a:p>
          <a:p>
            <a:pPr algn="just" eaLnBrk="0" hangingPunct="0">
              <a:buFontTx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самообслуживание и элементарный бытовой труд (в помещении и на улице);</a:t>
            </a:r>
            <a:endParaRPr lang="ru-RU" sz="1600" dirty="0" smtClean="0"/>
          </a:p>
          <a:p>
            <a:pPr algn="just" eaLnBrk="0" hangingPunct="0">
              <a:buFontTx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конструирование из разного материала, включая конструкторы, модули, бумагу, природный и иной материал;</a:t>
            </a:r>
            <a:endParaRPr lang="ru-RU" sz="1600" dirty="0" smtClean="0"/>
          </a:p>
          <a:p>
            <a:pPr algn="just" eaLnBrk="0" hangingPunct="0">
              <a:buFontTx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изобразительная (рисование, лепка, аппликация);</a:t>
            </a:r>
            <a:endParaRPr lang="ru-RU" sz="1600" dirty="0" smtClean="0"/>
          </a:p>
          <a:p>
            <a:pPr algn="just" eaLnBrk="0" hangingPunct="0">
              <a:buFontTx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музыкальная (восприятие и понимание смысла музыкальных произведений, пение, музыкально-ритмические движения, </a:t>
            </a:r>
          </a:p>
          <a:p>
            <a:pPr algn="just" eaLnBrk="0" hangingPunct="0">
              <a:buFontTx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игры на детских музыкальных инструментах);</a:t>
            </a:r>
            <a:endParaRPr lang="ru-RU" sz="1600" dirty="0" smtClean="0"/>
          </a:p>
          <a:p>
            <a:pPr algn="just" eaLnBrk="0" hangingPunct="0">
              <a:buFontTx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двигательная (овладение основными движениями) формы активности ребенка.</a:t>
            </a:r>
            <a:endParaRPr lang="ru-RU" sz="1600" dirty="0" smtClean="0"/>
          </a:p>
          <a:p>
            <a:pPr algn="just"/>
            <a:endParaRPr 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714356"/>
            <a:ext cx="8072494" cy="1285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8058152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ПРОФЕССИОНАЛЬНАЯ КОРРЕКЦИЯ НАРУШЕНИЙ РАЗВИТИЯ ДЕТЕЙ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2214554"/>
            <a:ext cx="7753376" cy="4071966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endParaRPr lang="ru-RU" sz="1100" dirty="0" smtClean="0">
              <a:latin typeface="Arial" charset="0"/>
              <a:cs typeface="Arial" charset="0"/>
            </a:endParaRPr>
          </a:p>
          <a:p>
            <a:pPr algn="just"/>
            <a:r>
              <a:rPr lang="ru-RU" b="1" dirty="0" smtClean="0"/>
              <a:t> </a:t>
            </a:r>
            <a:r>
              <a:rPr lang="ru-RU" sz="3600" dirty="0" smtClean="0"/>
              <a:t>В данном разделе  представлено содержание образовательной деятельности по профессиональной коррекции нарушений развития детей.</a:t>
            </a:r>
            <a:endParaRPr lang="ru-RU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714356"/>
            <a:ext cx="8072494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8058152" cy="7858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ОРГАНИЗАЦИОННЫЙ РАЗДЕЛ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1571612"/>
            <a:ext cx="8039128" cy="4786346"/>
          </a:xfrm>
        </p:spPr>
        <p:txBody>
          <a:bodyPr>
            <a:normAutofit fontScale="85000" lnSpcReduction="20000"/>
          </a:bodyPr>
          <a:lstStyle/>
          <a:p>
            <a:pPr algn="just">
              <a:spcBef>
                <a:spcPct val="0"/>
              </a:spcBef>
            </a:pPr>
            <a:endParaRPr lang="ru-RU" sz="1100" dirty="0" smtClean="0">
              <a:latin typeface="Arial" charset="0"/>
              <a:cs typeface="Arial" charset="0"/>
            </a:endParaRPr>
          </a:p>
          <a:p>
            <a:pPr algn="just"/>
            <a:r>
              <a:rPr lang="ru-RU" b="1" dirty="0" smtClean="0"/>
              <a:t> </a:t>
            </a:r>
            <a:r>
              <a:rPr lang="ru-RU" sz="3600" b="1" dirty="0" smtClean="0"/>
              <a:t>Организационный раздел </a:t>
            </a:r>
            <a:r>
              <a:rPr lang="ru-RU" sz="3600" dirty="0" smtClean="0"/>
              <a:t>содержит описание материально-технического обеспечения Программы, включает распорядок и режим дня, а также особенности традиционных событий, праздников, мероприятий; особенности организации развивающей предметно-пространственной среды, особенности </a:t>
            </a:r>
          </a:p>
          <a:p>
            <a:pPr algn="just"/>
            <a:r>
              <a:rPr lang="ru-RU" sz="3600" dirty="0" smtClean="0"/>
              <a:t>взаимодействия </a:t>
            </a:r>
          </a:p>
          <a:p>
            <a:pPr algn="just"/>
            <a:r>
              <a:rPr lang="ru-RU" sz="3600" dirty="0" smtClean="0"/>
              <a:t>педагогического коллектива</a:t>
            </a:r>
          </a:p>
          <a:p>
            <a:pPr algn="just"/>
            <a:r>
              <a:rPr lang="ru-RU" sz="3600" dirty="0" smtClean="0"/>
              <a:t> с семьями воспитанников. </a:t>
            </a:r>
          </a:p>
          <a:p>
            <a:pPr algn="just"/>
            <a:endParaRPr lang="ru-RU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714356"/>
            <a:ext cx="8358246" cy="8572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8058152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ОБРАЗОВАТЕЛЬНАЯ ДЕЯТЕЛЬНОСТЬ 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14488"/>
            <a:ext cx="8715404" cy="5143512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ru-RU" sz="5500" b="1" dirty="0" smtClean="0"/>
              <a:t>1.</a:t>
            </a:r>
            <a:r>
              <a:rPr lang="ru-RU" sz="5500" b="1" u="sng" dirty="0" smtClean="0"/>
              <a:t>Утренний образовательный блок</a:t>
            </a:r>
            <a:r>
              <a:rPr lang="ru-RU" sz="5500" dirty="0" smtClean="0"/>
              <a:t> – продолжительность</a:t>
            </a:r>
          </a:p>
          <a:p>
            <a:pPr algn="l"/>
            <a:r>
              <a:rPr lang="ru-RU" sz="5500" dirty="0" smtClean="0"/>
              <a:t>        с 7.00 до 9.00 часов – включает в себя:</a:t>
            </a:r>
          </a:p>
          <a:p>
            <a:pPr lvl="1" algn="l"/>
            <a:r>
              <a:rPr lang="ru-RU" sz="5500" dirty="0" smtClean="0"/>
              <a:t>Совместную деятельность воспитателя с ребенком,</a:t>
            </a:r>
          </a:p>
          <a:p>
            <a:pPr lvl="1" algn="l"/>
            <a:r>
              <a:rPr lang="ru-RU" sz="5500" dirty="0" smtClean="0"/>
              <a:t>Свободную самостоятельную игровую деятельность детей;</a:t>
            </a:r>
          </a:p>
          <a:p>
            <a:pPr algn="l"/>
            <a:r>
              <a:rPr lang="ru-RU" sz="5500" b="1" dirty="0" smtClean="0"/>
              <a:t>2</a:t>
            </a:r>
            <a:r>
              <a:rPr lang="ru-RU" sz="5500" dirty="0" smtClean="0"/>
              <a:t>. </a:t>
            </a:r>
            <a:r>
              <a:rPr lang="ru-RU" sz="5500" b="1" u="sng" dirty="0" smtClean="0"/>
              <a:t>Развивающий блок</a:t>
            </a:r>
            <a:r>
              <a:rPr lang="ru-RU" sz="5500" dirty="0" smtClean="0"/>
              <a:t> – продолжительность с 9.00 до 12.00 часов – представляет собой регламентированное обучение согласно учебному плану.</a:t>
            </a:r>
          </a:p>
          <a:p>
            <a:pPr algn="l"/>
            <a:r>
              <a:rPr lang="ru-RU" sz="5500" b="1" dirty="0" smtClean="0"/>
              <a:t>3.</a:t>
            </a:r>
            <a:r>
              <a:rPr lang="ru-RU" sz="5500" b="1" u="sng" dirty="0" smtClean="0"/>
              <a:t>Вечерний блок</a:t>
            </a:r>
            <a:r>
              <a:rPr lang="ru-RU" sz="5500" dirty="0" smtClean="0"/>
              <a:t>– продолжительность с 15.15.  до 19.00 часов – включает в себя:</a:t>
            </a:r>
          </a:p>
          <a:p>
            <a:pPr lvl="1" algn="l"/>
            <a:r>
              <a:rPr lang="ru-RU" sz="5500" dirty="0" smtClean="0"/>
              <a:t>Кружковая деятельность / индивидуальная работа </a:t>
            </a:r>
          </a:p>
          <a:p>
            <a:pPr lvl="1" algn="l"/>
            <a:r>
              <a:rPr lang="ru-RU" sz="5500" dirty="0" smtClean="0"/>
              <a:t>Самостоятельная игровая деятельность ребенка  </a:t>
            </a:r>
          </a:p>
          <a:p>
            <a:pPr lvl="1" algn="l"/>
            <a:r>
              <a:rPr lang="ru-RU" sz="5500" dirty="0" smtClean="0"/>
              <a:t> Совместная деятельность воспитателя и ребенка</a:t>
            </a:r>
          </a:p>
          <a:p>
            <a:pPr algn="l">
              <a:lnSpc>
                <a:spcPct val="150000"/>
              </a:lnSpc>
            </a:pPr>
            <a:endParaRPr lang="ru-RU" sz="4500" dirty="0" smtClean="0"/>
          </a:p>
          <a:p>
            <a:pPr algn="l">
              <a:lnSpc>
                <a:spcPct val="150000"/>
              </a:lnSpc>
            </a:pPr>
            <a:r>
              <a:rPr lang="ru-RU" sz="4500" dirty="0" smtClean="0"/>
              <a:t>Педагогам предоставляется право варьировать место занятий в педагогическом процессе, интегрируя (объединяя) содержание различных видов занятий в зависимости от поставленных целей и задач обучения и воспитания. Воспитатели и узкие специалисты координируют содержание проводимых занятий, осуществляя совместное планирование, обсуждая достижения и проблемы отдельных детей и группы в целом.</a:t>
            </a:r>
          </a:p>
          <a:p>
            <a:pPr algn="l">
              <a:lnSpc>
                <a:spcPct val="150000"/>
              </a:lnSpc>
            </a:pPr>
            <a:endParaRPr lang="ru-RU" sz="2900" dirty="0" smtClean="0"/>
          </a:p>
          <a:p>
            <a:pPr algn="l"/>
            <a:endParaRPr lang="ru-RU" sz="2900" dirty="0" smtClean="0"/>
          </a:p>
          <a:p>
            <a:pPr algn="l"/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71480"/>
            <a:ext cx="8358246" cy="1285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96769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Используемые современные развивающие  технологии</a:t>
            </a:r>
            <a:endParaRPr lang="ru-RU" sz="36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2400" dirty="0" smtClean="0"/>
              <a:t>   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4294967295"/>
          </p:nvPr>
        </p:nvSpPr>
        <p:spPr>
          <a:xfrm>
            <a:off x="0" y="2000239"/>
            <a:ext cx="5214942" cy="450057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1.Технология проблемно-диалогического обучения (</a:t>
            </a:r>
            <a:r>
              <a:rPr lang="ru-RU" sz="2400" dirty="0" smtClean="0"/>
              <a:t>Автор технологии  и научный руководитель  - Мельникова Е. 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2.Игровая технология интеллектуально-творческого развития «Сказочные лабиринты игры» (Игры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В.В.Воскобовича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357298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Воспитатель\Desktop\1458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071942"/>
            <a:ext cx="2033918" cy="2786058"/>
          </a:xfrm>
          <a:prstGeom prst="rect">
            <a:avLst/>
          </a:prstGeom>
          <a:noFill/>
        </p:spPr>
      </p:pic>
      <p:pic>
        <p:nvPicPr>
          <p:cNvPr id="5123" name="Picture 3" descr="C:\Users\Воспитатель\Desktop\Knig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928802"/>
            <a:ext cx="2173071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14356"/>
            <a:ext cx="7772400" cy="15001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6" charset="0"/>
              </a:rPr>
            </a:b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00034" y="5286388"/>
            <a:ext cx="6858048" cy="136683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Приказ Министерства образования и науки Российской Федерации  от 17 октября 2013 г. N 1155 г. Москва "Об утверждении федерального государственного образовательного стандарта дошкольного образования"</a:t>
            </a:r>
            <a:endParaRPr lang="ru-RU" dirty="0"/>
          </a:p>
        </p:txBody>
      </p:sp>
      <p:pic>
        <p:nvPicPr>
          <p:cNvPr id="1026" name="Picture 2" descr="C:\Users\Воспитатель\Desktop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00306"/>
            <a:ext cx="6000792" cy="2726008"/>
          </a:xfrm>
          <a:prstGeom prst="rect">
            <a:avLst/>
          </a:prstGeom>
          <a:noFill/>
        </p:spPr>
      </p:pic>
      <p:pic>
        <p:nvPicPr>
          <p:cNvPr id="1027" name="Picture 3" descr="C:\Users\Воспитатель\Desktop\95993845-thumb800x600x1x16777215_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357430"/>
            <a:ext cx="1180500" cy="1748889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785786" y="785794"/>
            <a:ext cx="7500990" cy="15001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ОСНОВНАЯ ОБРАЗОВАТЕЛЬНАЯ ПРОГРАММА ДОУ РАЗРАБОТАНА НА ОСНОВЕ ФГОС ДО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785794"/>
            <a:ext cx="8358246" cy="8572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9286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Используемые программы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2400" dirty="0" smtClean="0"/>
              <a:t>   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Воспитатель\Desktop\a701b99e-e49b-11e3-9f26-6cf049e4f0a7_208x300_pc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23088" y="1714500"/>
            <a:ext cx="2220912" cy="32019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1785926"/>
            <a:ext cx="65722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Программа учреждения разработана 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с учетом примерной основной образовательной программой дошкольного образования, одобренной решением федерального учебно-методического объединения по общему образованию (протокол от 20 мая 2015 г. № 2/15) 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 авторской комплексной программой  «От рождения до школы», под редакцией </a:t>
            </a:r>
            <a:r>
              <a:rPr lang="ru-RU" sz="2000" dirty="0" err="1" smtClean="0"/>
              <a:t>Н.Е.Вераксы</a:t>
            </a:r>
            <a:r>
              <a:rPr lang="ru-RU" sz="2000" dirty="0" smtClean="0"/>
              <a:t>, Т.С.Комаровой, М.А.Васильевой ( М.: МОЗАИКА СИНТЕЗ, 2014. — 368 с.)</a:t>
            </a:r>
            <a:endParaRPr lang="ru-RU" sz="2000" dirty="0"/>
          </a:p>
        </p:txBody>
      </p:sp>
      <p:pic>
        <p:nvPicPr>
          <p:cNvPr id="3074" name="Picture 2" descr="C:\Users\Воспитатель\Desktop\uk558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595820"/>
            <a:ext cx="1728952" cy="2262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785794"/>
            <a:ext cx="8358246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7851648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Используемые программы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2400" dirty="0" smtClean="0"/>
              <a:t>   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1571612"/>
            <a:ext cx="650082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 программа </a:t>
            </a:r>
            <a:r>
              <a:rPr lang="ru-RU" sz="2000" dirty="0" smtClean="0"/>
              <a:t>«Цветные ладошки" И.А. Лыкова. </a:t>
            </a:r>
            <a:endParaRPr lang="ru-RU" sz="2000" dirty="0" smtClean="0"/>
          </a:p>
          <a:p>
            <a:r>
              <a:rPr lang="ru-RU" sz="2000" dirty="0" smtClean="0"/>
              <a:t>4</a:t>
            </a:r>
            <a:r>
              <a:rPr lang="ru-RU" sz="2000" dirty="0" smtClean="0"/>
              <a:t>.«Мы живем в России» Н.Г. </a:t>
            </a:r>
            <a:r>
              <a:rPr lang="ru-RU" sz="2000" dirty="0" err="1" smtClean="0"/>
              <a:t>Зеленова</a:t>
            </a:r>
            <a:r>
              <a:rPr lang="ru-RU" sz="2000" dirty="0" smtClean="0"/>
              <a:t>, Л.Е. Осипова, Т</a:t>
            </a:r>
            <a:endParaRPr lang="ru-RU" sz="2000" dirty="0" smtClean="0"/>
          </a:p>
          <a:p>
            <a:r>
              <a:rPr lang="ru-RU" sz="2000" dirty="0" smtClean="0"/>
              <a:t>5. </a:t>
            </a:r>
            <a:r>
              <a:rPr lang="ru-RU" sz="2000" dirty="0" smtClean="0"/>
              <a:t>«Обучение дошкольников грамоте» </a:t>
            </a:r>
            <a:r>
              <a:rPr lang="ru-RU" sz="2000" dirty="0" err="1" smtClean="0"/>
              <a:t>Л.Е.Журова</a:t>
            </a:r>
            <a:r>
              <a:rPr lang="ru-RU" sz="2000" dirty="0" smtClean="0"/>
              <a:t>, </a:t>
            </a:r>
            <a:r>
              <a:rPr lang="ru-RU" sz="2000" dirty="0" err="1" smtClean="0"/>
              <a:t>Н.С.Варенцова</a:t>
            </a:r>
            <a:r>
              <a:rPr lang="ru-RU" sz="2000" dirty="0" smtClean="0"/>
              <a:t>, Н.В.Дурова, Л.Н.Невская</a:t>
            </a:r>
          </a:p>
          <a:p>
            <a:r>
              <a:rPr lang="ru-RU" sz="2000" dirty="0" smtClean="0"/>
              <a:t>6.Программа «Ладушки» </a:t>
            </a:r>
            <a:r>
              <a:rPr lang="ru-RU" sz="2000" dirty="0" err="1" smtClean="0"/>
              <a:t>И.М.Каплунова</a:t>
            </a:r>
            <a:r>
              <a:rPr lang="ru-RU" sz="2000" dirty="0" smtClean="0"/>
              <a:t>, </a:t>
            </a:r>
            <a:r>
              <a:rPr lang="ru-RU" sz="2000" dirty="0" err="1" smtClean="0"/>
              <a:t>Новлоскольцева</a:t>
            </a:r>
            <a:r>
              <a:rPr lang="ru-RU" sz="2000" dirty="0" smtClean="0"/>
              <a:t> И.А.</a:t>
            </a:r>
            <a:endParaRPr lang="ru-RU" sz="2000" dirty="0" smtClean="0"/>
          </a:p>
          <a:p>
            <a:r>
              <a:rPr lang="ru-RU" sz="2000" dirty="0" smtClean="0"/>
              <a:t>7. </a:t>
            </a:r>
            <a:r>
              <a:rPr lang="ru-RU" sz="2000" dirty="0" smtClean="0"/>
              <a:t>"Воспитание и обучение детей дошкольного возраста с  фонетико-фонематическим недоразвитием" Программа и методические рекомендации.  Филичева Т.Б., Чиркина Г.В. М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100" name="Picture 4" descr="C:\Users\Воспитатель\Desktop\5743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0363"/>
            <a:ext cx="1360870" cy="1357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714356"/>
            <a:ext cx="8429684" cy="1285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8143932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ВЗАИМОДЕЙСТВИЕ ДОУ  С СЕМЬЯМИ  ВОСПИТАННИКОВ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85786" y="2214554"/>
            <a:ext cx="7500990" cy="407196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Цель взаимодействия ДОУ с семьей </a:t>
            </a:r>
            <a:r>
              <a:rPr lang="ru-RU" dirty="0" smtClean="0"/>
              <a:t>— установление партнерских отношений с родителями в процессе развития и воспитания детей раннего и дошкольного возраста в условиях ДОУ и семьи; создание единого образовательного пространства.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714356"/>
            <a:ext cx="8215370" cy="10001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058152" cy="10715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ПРИНЦИПЫ ВЗАИМОДЕЙСТВИЯ С СЕМЬЯМИ  ВОСПИТАННИКОВ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1714488"/>
            <a:ext cx="8072494" cy="4857784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b="1" i="1" dirty="0" smtClean="0"/>
              <a:t>Принцип активности и сознательности</a:t>
            </a:r>
            <a:r>
              <a:rPr lang="ru-RU" dirty="0" smtClean="0"/>
              <a:t> – участие всего коллектива ДОУ и родителей в поиске современных форм и методов сотрудничества с семьей;</a:t>
            </a:r>
          </a:p>
          <a:p>
            <a:pPr lvl="0" algn="just"/>
            <a:r>
              <a:rPr lang="ru-RU" b="1" i="1" dirty="0" smtClean="0"/>
              <a:t>Принцип открытости и доверия </a:t>
            </a:r>
            <a:r>
              <a:rPr lang="ru-RU" b="1" dirty="0" smtClean="0"/>
              <a:t>– </a:t>
            </a:r>
            <a:r>
              <a:rPr lang="ru-RU" dirty="0" smtClean="0"/>
              <a:t>предоставление каждому родителю возможности знать и видеть, как развиваются и живут дети в детском саду;</a:t>
            </a:r>
          </a:p>
          <a:p>
            <a:pPr lvl="0" algn="just"/>
            <a:r>
              <a:rPr lang="ru-RU" b="1" i="1" dirty="0" smtClean="0"/>
              <a:t>Принцип сотрудничества </a:t>
            </a:r>
            <a:r>
              <a:rPr lang="ru-RU" dirty="0" smtClean="0"/>
              <a:t>- общение «на равных»; совместная деятельность, которая осуществляется на основании социальной перцепции и с помощью общения;</a:t>
            </a:r>
          </a:p>
          <a:p>
            <a:pPr lvl="0" algn="just"/>
            <a:r>
              <a:rPr lang="ru-RU" b="1" i="1" dirty="0" smtClean="0"/>
              <a:t>Принцип согласованного взаимодействия </a:t>
            </a:r>
            <a:r>
              <a:rPr lang="ru-RU" i="1" dirty="0" smtClean="0"/>
              <a:t>-</a:t>
            </a:r>
            <a:r>
              <a:rPr lang="ru-RU" dirty="0" smtClean="0"/>
              <a:t> возможность высказывать друг другу свои соображения о тех или иных проблемах воспитания;</a:t>
            </a:r>
          </a:p>
          <a:p>
            <a:pPr lvl="0" algn="just"/>
            <a:r>
              <a:rPr lang="ru-RU" b="1" i="1" dirty="0" smtClean="0"/>
              <a:t>Принцип воздействия на семью через ребенка –</a:t>
            </a:r>
            <a:r>
              <a:rPr lang="ru-RU" dirty="0" smtClean="0"/>
              <a:t> если жизнь в группе эмоционально насыщена, комфортна, содержательна, то ребенок обязательно поделится впечатлениями с родителями.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42910" y="785794"/>
            <a:ext cx="8001056" cy="1285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802718" cy="1643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6" charset="0"/>
              </a:rPr>
              <a:t>Модель сотрудничества </a:t>
            </a:r>
            <a:br>
              <a:rPr lang="ru-RU" sz="3200" b="1" dirty="0" smtClean="0">
                <a:solidFill>
                  <a:schemeClr val="bg1"/>
                </a:solidFill>
                <a:effectLst/>
                <a:latin typeface="Times New Roman" pitchFamily="16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6" charset="0"/>
              </a:rPr>
              <a:t>семьи и детского сада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itchFamily="16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/>
                <a:latin typeface="Times New Roman" pitchFamily="16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214554"/>
          <a:ext cx="8286808" cy="3984185"/>
        </p:xfrm>
        <a:graphic>
          <a:graphicData uri="http://schemas.openxmlformats.org/drawingml/2006/table">
            <a:tbl>
              <a:tblPr/>
              <a:tblGrid>
                <a:gridCol w="3133645"/>
                <a:gridCol w="5153163"/>
              </a:tblGrid>
              <a:tr h="69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В проведении мониторинговых исследований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7321" marR="3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Анкетирование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Социологический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</a:t>
                      </a: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опрос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 smtClean="0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Интервьюирование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«Родительская почта</a:t>
                      </a: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»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7321" marR="3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В создании условий</a:t>
                      </a:r>
                      <a:endParaRPr lang="ru-RU" sz="1200" kern="5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7321" marR="3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Участие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в субботниках по благоустройству территории.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Помощь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в создании РППС</a:t>
                      </a: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.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7321" marR="3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В управлении ДОО</a:t>
                      </a:r>
                      <a:endParaRPr lang="ru-RU" sz="1200" kern="5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7321" marR="3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Участие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в работе  Совета родителей; педагогических советах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7321" marR="3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6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В просветительской деятельности, направленной на  повышение педагогической культуры, расширение информационного поля родителей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7321" marR="3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Наглядная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информация (стенды, папки-передвижки, семейные и групповые фотоальбомы, фоторепортажи «Из жизни группы», «Копилка добрых дел», «Мы благодарим», </a:t>
                      </a: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памятки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Создание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странички на сайте </a:t>
                      </a: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ДОО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Консультации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, семинары, семинары-практикумы, </a:t>
                      </a: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конференции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 smtClean="0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Распространение</a:t>
                      </a: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опыта семейного </a:t>
                      </a: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воспитания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Родительские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</a:t>
                      </a: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собрания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 smtClean="0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Организация</a:t>
                      </a: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деятельности консультационного </a:t>
                      </a: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пункта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7321" marR="3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0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В образовательном процессе ДОО, направленном на установление сотрудничества и партнерских отношений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с целью вовлечения родителей в единое образовательное пространство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7321" marR="3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Дни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открытых </a:t>
                      </a: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дверей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Дни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</a:t>
                      </a: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здоровья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Неделя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театра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Совместные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праздники, </a:t>
                      </a: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развлечения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 smtClean="0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Участие</a:t>
                      </a: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в творческих выставках, </a:t>
                      </a: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смотрах-конкурсах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Marlett"/>
                          <a:ea typeface="SimSun"/>
                          <a:cs typeface="Mangal"/>
                        </a:rPr>
                        <a:t>h</a:t>
                      </a:r>
                      <a:r>
                        <a:rPr lang="ru-RU" sz="1200" kern="5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Мероприятия</a:t>
                      </a:r>
                      <a:r>
                        <a:rPr lang="ru-RU" sz="1200" kern="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 с родителями в рамках проектной </a:t>
                      </a: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деятельности</a:t>
                      </a:r>
                      <a:endParaRPr lang="ru-RU" sz="1200" kern="5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7321" marR="35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48" y="2214554"/>
            <a:ext cx="7858180" cy="21431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772400" cy="17145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43438" y="1643050"/>
            <a:ext cx="4286280" cy="46434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43042" y="714356"/>
            <a:ext cx="6000792" cy="7858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533400" y="785794"/>
            <a:ext cx="7854696" cy="41953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ОБЩИЕ СВЕДЕНИЯ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928802"/>
            <a:ext cx="400052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ru-RU" sz="20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</a:t>
            </a:r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«Детский сад № </a:t>
            </a:r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204»                </a:t>
            </a:r>
            <a:endParaRPr lang="ru-RU" sz="20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г. Ярославля </a:t>
            </a:r>
          </a:p>
          <a:p>
            <a:endParaRPr lang="ru-RU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Ярославль, ул. Чкалова, дом 7а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Телефоны: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(код города 4852) 32-35-34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yardou204@yandex.ru</a:t>
            </a:r>
          </a:p>
          <a:p>
            <a:pPr>
              <a:lnSpc>
                <a:spcPct val="90000"/>
              </a:lnSpc>
            </a:pPr>
            <a:endParaRPr lang="ru-RU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uh204\Desktop\Documents\Подколзина М.Н\Сайт\Раздел 7\Фото для сайта\DSC_0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32048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728" y="857232"/>
            <a:ext cx="6643734" cy="10001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8572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ХАРАКТЕРИСТИКА ДОУ</a:t>
            </a:r>
            <a:endParaRPr lang="ru-RU" sz="2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000240"/>
            <a:ext cx="8066180" cy="457203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В организации воспитывается </a:t>
            </a:r>
            <a:r>
              <a:rPr lang="ru-RU" sz="2400" dirty="0" smtClean="0"/>
              <a:t>201 ребенок </a:t>
            </a:r>
            <a:r>
              <a:rPr lang="ru-RU" sz="2400" dirty="0" smtClean="0"/>
              <a:t>от 1,5 до 7 лет .      	Общее количество групп – </a:t>
            </a:r>
            <a:r>
              <a:rPr lang="ru-RU" sz="2400" dirty="0" smtClean="0"/>
              <a:t>8</a:t>
            </a:r>
            <a:r>
              <a:rPr lang="ru-RU" sz="2400" dirty="0" smtClean="0"/>
              <a:t> </a:t>
            </a:r>
            <a:r>
              <a:rPr lang="ru-RU" sz="2400" dirty="0" err="1" smtClean="0"/>
              <a:t>общеразвивающей</a:t>
            </a:r>
            <a:r>
              <a:rPr lang="ru-RU" sz="2400" dirty="0" smtClean="0"/>
              <a:t> направленности.   </a:t>
            </a:r>
            <a:endParaRPr lang="ru-RU" sz="2400" dirty="0" smtClean="0"/>
          </a:p>
          <a:p>
            <a:pPr algn="just"/>
            <a:r>
              <a:rPr lang="ru-RU" sz="2400" dirty="0" smtClean="0"/>
              <a:t>6 </a:t>
            </a:r>
            <a:r>
              <a:rPr lang="ru-RU" sz="2400" dirty="0" smtClean="0"/>
              <a:t>-  </a:t>
            </a:r>
            <a:r>
              <a:rPr lang="ru-RU" sz="2400" dirty="0" smtClean="0"/>
              <a:t>групп для детей дошкольного возраста </a:t>
            </a:r>
            <a:endParaRPr lang="ru-RU" sz="2400" dirty="0" smtClean="0"/>
          </a:p>
          <a:p>
            <a:pPr algn="just"/>
            <a:r>
              <a:rPr lang="ru-RU" sz="2400" dirty="0" smtClean="0"/>
              <a:t>2- группы </a:t>
            </a:r>
            <a:r>
              <a:rPr lang="ru-RU" sz="2400" dirty="0" smtClean="0"/>
              <a:t>для детей раннего возраста</a:t>
            </a:r>
            <a:endParaRPr lang="ru-RU" sz="2400" dirty="0" smtClean="0"/>
          </a:p>
          <a:p>
            <a:pPr algn="just"/>
            <a:r>
              <a:rPr lang="ru-RU" sz="2400" dirty="0" smtClean="0"/>
              <a:t>МДОУ "Детский сад № </a:t>
            </a:r>
            <a:r>
              <a:rPr lang="ru-RU" sz="2400" dirty="0" smtClean="0"/>
              <a:t>204" </a:t>
            </a:r>
            <a:r>
              <a:rPr lang="ru-RU" sz="2400" dirty="0" smtClean="0"/>
              <a:t>работает по графику, утвержденному учредителем (12-часовое пребывание).     	Группы функционируют в режиме </a:t>
            </a:r>
          </a:p>
          <a:p>
            <a:pPr algn="just"/>
            <a:r>
              <a:rPr lang="ru-RU" sz="2400" dirty="0" smtClean="0"/>
              <a:t>5-дневной рабочей недели. </a:t>
            </a:r>
          </a:p>
          <a:p>
            <a:pPr algn="just"/>
            <a:r>
              <a:rPr lang="ru-RU" sz="2400" dirty="0" smtClean="0"/>
              <a:t>      Все группы однородны по возрастному </a:t>
            </a:r>
          </a:p>
          <a:p>
            <a:pPr algn="just"/>
            <a:r>
              <a:rPr lang="ru-RU" sz="2400" dirty="0" smtClean="0"/>
              <a:t>составу детей.</a:t>
            </a:r>
          </a:p>
          <a:p>
            <a:pPr algn="just"/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714356"/>
            <a:ext cx="8072494" cy="1285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8058152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ОБРАЗОВАТЕЛЬНОЙ ПРОГРАММЫ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000240"/>
            <a:ext cx="8066180" cy="4572032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50000"/>
              </a:lnSpc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Раздел 1 – ЦЕЛЕВОЙ</a:t>
            </a:r>
          </a:p>
          <a:p>
            <a:pPr algn="l">
              <a:lnSpc>
                <a:spcPct val="150000"/>
              </a:lnSpc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(цели, задачи, принципы и подходы,  планируемые результаты освоения программы)</a:t>
            </a:r>
          </a:p>
          <a:p>
            <a:pPr algn="l">
              <a:lnSpc>
                <a:spcPct val="150000"/>
              </a:lnSpc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Раздел 2  – СОДЕРЖАТЕЛЬНЫЙ (тематические модули по всем направлениям развития ребенка)</a:t>
            </a:r>
          </a:p>
          <a:p>
            <a:pPr algn="l">
              <a:lnSpc>
                <a:spcPct val="150000"/>
              </a:lnSpc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Раздел  3–ОРГАНИЗАЦИОННЫЙ  (материально-техническое обеспечение программы, режим дня, планирование и оснащение РППС)</a:t>
            </a:r>
          </a:p>
          <a:p>
            <a:pPr algn="l">
              <a:lnSpc>
                <a:spcPct val="150000"/>
              </a:lnSpc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Раздел 4 – ДОПОЛНИТЕЛЬНЫЙ (презентация основных сведений</a:t>
            </a:r>
          </a:p>
          <a:p>
            <a:pPr algn="l">
              <a:lnSpc>
                <a:spcPct val="150000"/>
              </a:lnSpc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из программы для родителей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900" dirty="0" smtClean="0"/>
          </a:p>
          <a:p>
            <a:pPr algn="l"/>
            <a:endParaRPr lang="ru-RU" sz="2900" dirty="0" smtClean="0"/>
          </a:p>
          <a:p>
            <a:pPr algn="ctr"/>
            <a:r>
              <a:rPr lang="ru-RU" sz="3300" dirty="0" smtClean="0"/>
              <a:t>Каждый из трех основных разделов ООП ДО включает обязательную часть и часть, формируемую участниками образовательных отношений, которые дополняют друг друга и прописываются как целостный документ, представляющий образовательную деятельность дошкольной образовательной организации.</a:t>
            </a:r>
          </a:p>
          <a:p>
            <a:pPr algn="l"/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714356"/>
            <a:ext cx="8072494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8058152" cy="7858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ПРОГРАММЫ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1785926"/>
            <a:ext cx="7753376" cy="464347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Целью  Программы </a:t>
            </a:r>
            <a:r>
              <a:rPr lang="ru-RU" dirty="0" smtClean="0"/>
              <a:t>является накопление ребенком  культурного  опыта  деятельности  и общения  в процессе  активного взаимодействия с окружающим миром, другими детьми и взрослыми, решения задач и  проблем (в соответствии с возрастом)  как основы для формирования в его  сознании  целостной картины  мира, готовности к непрерывному образованию, саморазвитию и успешной самореализации  на  всех этапах жизни. 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714356"/>
            <a:ext cx="8072494" cy="10715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8058152" cy="7858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ПРИНЦИПЫ И ПОДХОДЫ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57224" y="2071678"/>
            <a:ext cx="7396186" cy="435771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Подраздел «Принципы и подходы к формированию ООП ДО» содержит указание на используемые примерную и парциальные образовательные программы и принципы, по которым формируется ООП.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428868"/>
            <a:ext cx="8001056" cy="3929090"/>
          </a:xfrm>
        </p:spPr>
        <p:txBody>
          <a:bodyPr>
            <a:normAutofit fontScale="92500" lnSpcReduction="20000"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C000"/>
                </a:solidFill>
                <a:latin typeface="Times New Roman" pitchFamily="16" charset="0"/>
                <a:ea typeface="SimSun" charset="-122"/>
              </a:rPr>
              <a:t>Дети от 2-3 лет - «ДУМАЮ, ДЕЙСТВУЯ!»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latin typeface="Times New Roman" pitchFamily="16" charset="0"/>
                <a:ea typeface="SimSun" charset="-122"/>
              </a:rPr>
              <a:t>Ключ возраста: До 5 лет все основные психические процессы -внимание, мышление, память носят у ребенка непроизвольный характер</a:t>
            </a:r>
            <a:r>
              <a:rPr lang="ru-RU" sz="1100" dirty="0" smtClean="0">
                <a:latin typeface="Times New Roman" pitchFamily="16" charset="0"/>
                <a:ea typeface="SimSun" charset="-122"/>
              </a:rPr>
              <a:t>.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2400" b="1" dirty="0" smtClean="0">
                <a:solidFill>
                  <a:srgbClr val="FFC000"/>
                </a:solidFill>
                <a:latin typeface="Times New Roman" pitchFamily="16" charset="0"/>
                <a:ea typeface="SimSun" charset="-122"/>
              </a:rPr>
              <a:t>Дети от 3-4 лет - «Я САМ!»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2000" b="1" dirty="0" smtClean="0">
                <a:latin typeface="Times New Roman" pitchFamily="16" charset="0"/>
                <a:ea typeface="SimSun" charset="-122"/>
              </a:rPr>
              <a:t>Ключ возраста: в период от 2,5-3,5 лет ребенок проживает кризис трех лет. Он начинает осознавать себя отдельным человеческим существом, имеющим собственную волю. Его поведение-череда «Я хочу!» и «Я не хочу!»; «Я буду!» и «Я не буду!».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C000"/>
                </a:solidFill>
                <a:latin typeface="Times New Roman" pitchFamily="16" charset="0"/>
                <a:ea typeface="SimSun" charset="-122"/>
              </a:rPr>
              <a:t>Дети с 4-5 лет - «ЛЮБОЗНАТЕЛЬНЫЕ ПОЧЕМУЧКИ!»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latin typeface="Times New Roman" pitchFamily="16" charset="0"/>
                <a:ea typeface="SimSun" charset="-122"/>
              </a:rPr>
              <a:t>Ключ возраста: Четырехлетний ребенок часто задает вопрос «Почему?». 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latin typeface="Times New Roman" pitchFamily="16" charset="0"/>
                <a:ea typeface="SimSun" charset="-122"/>
              </a:rPr>
              <a:t>Ему становятся интересны связи явлений, причинно — следственные отношения.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ru-RU" sz="2000" b="1" dirty="0" smtClean="0">
              <a:solidFill>
                <a:srgbClr val="002060"/>
              </a:solidFill>
              <a:latin typeface="Times New Roman" pitchFamily="16" charset="0"/>
              <a:ea typeface="SimSun" charset="-122"/>
            </a:endParaRP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642918"/>
            <a:ext cx="8072494" cy="13573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6" charset="0"/>
              </a:rPr>
              <a:t>Возрастные психофизические особенности развития  детей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6" charset="0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2071678"/>
            <a:ext cx="8183880" cy="4429156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itchFamily="16" charset="0"/>
                <a:ea typeface="SimSun" charset="-122"/>
              </a:rPr>
              <a:t>Дети с 5-6 лет - «УЖЕ БОЛЬШИЕ»</a:t>
            </a:r>
            <a:endParaRPr lang="ru-RU" sz="2000" b="1" dirty="0" smtClean="0">
              <a:solidFill>
                <a:srgbClr val="000000"/>
              </a:solidFill>
              <a:latin typeface="Times New Roman" pitchFamily="16" charset="0"/>
              <a:ea typeface="SimSun" charset="-122"/>
            </a:endParaRPr>
          </a:p>
          <a:p>
            <a:r>
              <a:rPr lang="ru-RU" sz="2000" b="1" dirty="0" smtClean="0">
                <a:latin typeface="Times New Roman" pitchFamily="16" charset="0"/>
                <a:ea typeface="SimSun" charset="-122"/>
              </a:rPr>
              <a:t>Ключ возраста: В развитии ребенка происходит большой скачок: появляется способность управлять своим поведением, а так же процессами внимания и запоминания.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rgbClr val="FFC000"/>
              </a:solidFill>
              <a:latin typeface="Times New Roman" pitchFamily="16" charset="0"/>
              <a:ea typeface="SimSun" charset="-122"/>
            </a:endParaRP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C000"/>
                </a:solidFill>
                <a:latin typeface="Times New Roman" pitchFamily="16" charset="0"/>
                <a:ea typeface="SimSun" charset="-122"/>
              </a:rPr>
              <a:t>Дети с 6-7 лет - «МЕЧТАТЕЛИ, ПОМОЩНИКИ, БУДУЩИЕ УЧЕНИКИ!»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latin typeface="Times New Roman" pitchFamily="16" charset="0"/>
                <a:ea typeface="SimSun" charset="-122"/>
              </a:rPr>
              <a:t>Ключ возраста: Произвольность поведения и психических процессов имеет решающее </a:t>
            </a:r>
            <a:r>
              <a:rPr lang="ru-RU" sz="2000" b="1" dirty="0" smtClean="0">
                <a:ea typeface="SimSun" charset="-122"/>
              </a:rPr>
              <a:t>значение </a:t>
            </a:r>
            <a:r>
              <a:rPr lang="ru-RU" sz="2000" b="1" dirty="0" smtClean="0">
                <a:latin typeface="Times New Roman" pitchFamily="16" charset="0"/>
                <a:ea typeface="SimSun" charset="-122"/>
              </a:rPr>
              <a:t>для успешности школьного обучения, ибо означает умение ребенка подчинять свои действия требованиям учителя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0352" y="642918"/>
            <a:ext cx="7772400" cy="1285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6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6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6" charset="0"/>
              </a:rPr>
              <a:t>Возрастные психофизические особенности развития  детей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6" charset="0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AABED17F01AFC43A4E343F08C776CB4" ma:contentTypeVersion="0" ma:contentTypeDescription="Создание документа." ma:contentTypeScope="" ma:versionID="849ec41b33f59aab5d59610ad4746faa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8CFB91-66FD-4E72-9804-05770117F1B3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2FA2F5E-0A6E-455A-8821-3006B123E0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D24D5F4-BB67-4694-B1D4-85A02C4CA2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754</TotalTime>
  <Words>1248</Words>
  <Application>Microsoft Office PowerPoint</Application>
  <PresentationFormat>Экран (4:3)</PresentationFormat>
  <Paragraphs>181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 </vt:lpstr>
      <vt:lpstr>Слайд 3</vt:lpstr>
      <vt:lpstr>ХАРАКТЕРИСТИКА ДОУ</vt:lpstr>
      <vt:lpstr>СТРУКТУРА ОБРАЗОВАТЕЛЬНОЙ ПРОГРАММЫ</vt:lpstr>
      <vt:lpstr>ЦЕЛЬ ПРОГРАММЫ</vt:lpstr>
      <vt:lpstr>ПРИНЦИПЫ И ПОДХОДЫ</vt:lpstr>
      <vt:lpstr>Слайд 8</vt:lpstr>
      <vt:lpstr> Возрастные психофизические особенности развития  детей </vt:lpstr>
      <vt:lpstr>ПЛАНИРУЕМЫЕ РЕЗУЛЬТАТЫ</vt:lpstr>
      <vt:lpstr>СОДЕРЖАТЕЛЬНЫЙ РАЗДЕЛ</vt:lpstr>
      <vt:lpstr>ОБРАЗОВАТЕЛЬНЫЕ  ОБЛАСТИ </vt:lpstr>
      <vt:lpstr>СОДЕРЖАНИЕ ОБРАЗОВАТЕЛЬНЫХ ОБЛАСТЕЙ</vt:lpstr>
      <vt:lpstr>ОСНОВНЫЕ ВИДЫ ДЕТСКОЙ ДЕЯТЕЛЬНОСТИ</vt:lpstr>
      <vt:lpstr>ОСНОВНЫЕ ВИДЫ ДЕТСКОЙ ДЕЯТЕЛЬНОСТИ</vt:lpstr>
      <vt:lpstr>ПРОФЕССИОНАЛЬНАЯ КОРРЕКЦИЯ НАРУШЕНИЙ РАЗВИТИЯ ДЕТЕЙ</vt:lpstr>
      <vt:lpstr>ОРГАНИЗАЦИОННЫЙ РАЗДЕЛ</vt:lpstr>
      <vt:lpstr>ОБРАЗОВАТЕЛЬНАЯ ДЕЯТЕЛЬНОСТЬ </vt:lpstr>
      <vt:lpstr>   Используемые современные развивающие  технологии</vt:lpstr>
      <vt:lpstr>Используемые программы</vt:lpstr>
      <vt:lpstr>Используемые программы</vt:lpstr>
      <vt:lpstr>ВЗАИМОДЕЙСТВИЕ ДОУ  С СЕМЬЯМИ  ВОСПИТАННИКОВ</vt:lpstr>
      <vt:lpstr>ПРИНЦИПЫ ВЗАИМОДЕЙСТВИЯ С СЕМЬЯМИ  ВОСПИТАННИКОВ</vt:lpstr>
      <vt:lpstr>Модель сотрудничества  семьи и детского сада </vt:lpstr>
      <vt:lpstr>Спасибо за внимание!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miniHUMMER</dc:creator>
  <cp:lastModifiedBy>Buh204</cp:lastModifiedBy>
  <cp:revision>95</cp:revision>
  <dcterms:created xsi:type="dcterms:W3CDTF">2014-02-17T14:56:56Z</dcterms:created>
  <dcterms:modified xsi:type="dcterms:W3CDTF">2018-04-16T12:21:05Z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0x010100DAABED17F01AFC43A4E343F08C776CB4</vt:lpwstr>
  </property>
</Properties>
</file>