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29"/>
  </p:notesMasterIdLst>
  <p:handoutMasterIdLst>
    <p:handoutMasterId r:id="rId30"/>
  </p:handoutMasterIdLst>
  <p:sldIdLst>
    <p:sldId id="256" r:id="rId5"/>
    <p:sldId id="274" r:id="rId6"/>
    <p:sldId id="257" r:id="rId7"/>
    <p:sldId id="258" r:id="rId8"/>
    <p:sldId id="276" r:id="rId9"/>
    <p:sldId id="283" r:id="rId10"/>
    <p:sldId id="291" r:id="rId11"/>
    <p:sldId id="286" r:id="rId12"/>
    <p:sldId id="271" r:id="rId13"/>
    <p:sldId id="287" r:id="rId14"/>
    <p:sldId id="288" r:id="rId15"/>
    <p:sldId id="261" r:id="rId16"/>
    <p:sldId id="280" r:id="rId17"/>
    <p:sldId id="292" r:id="rId18"/>
    <p:sldId id="281" r:id="rId19"/>
    <p:sldId id="298" r:id="rId20"/>
    <p:sldId id="289" r:id="rId21"/>
    <p:sldId id="293" r:id="rId22"/>
    <p:sldId id="290" r:id="rId23"/>
    <p:sldId id="278" r:id="rId24"/>
    <p:sldId id="294" r:id="rId25"/>
    <p:sldId id="296" r:id="rId26"/>
    <p:sldId id="297" r:id="rId27"/>
    <p:sldId id="266" r:id="rId2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>
      <p:cViewPr varScale="1">
        <p:scale>
          <a:sx n="70" d="100"/>
          <a:sy n="70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1015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517546"/>
            <a:ext cx="2984871" cy="501015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r">
              <a:defRPr sz="1200"/>
            </a:lvl1pPr>
          </a:lstStyle>
          <a:p>
            <a:fld id="{54674B64-E1DF-4324-A70E-D1443DFA0A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455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1015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r">
              <a:defRPr sz="1200"/>
            </a:lvl1pPr>
          </a:lstStyle>
          <a:p>
            <a:fld id="{1014250D-FC66-40CD-ABD7-65D0FF5B9568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2" tIns="46561" rIns="93122" bIns="4656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3122" tIns="46561" rIns="93122" bIns="4656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1" cy="501015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r">
              <a:defRPr sz="1200"/>
            </a:lvl1pPr>
          </a:lstStyle>
          <a:p>
            <a:fld id="{E51C211F-274D-4B73-8F53-607921CCC5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7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C211F-274D-4B73-8F53-607921CCC53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A4A4AD-8453-43D4-BA40-63B6AF46B781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55576" y="692696"/>
            <a:ext cx="7500990" cy="26432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3717032"/>
            <a:ext cx="5572164" cy="25003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Дополнительный раздел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785794"/>
            <a:ext cx="7406640" cy="38649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Краткая презентация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образовательной программы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МДОУ «Детский сад № 204»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Ярославля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uh204\Desktop\Documents\Подколзина М.Н\Сайт\Раздел 7\Фото для сайта\DSC_0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789040"/>
            <a:ext cx="307834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83568" y="476672"/>
            <a:ext cx="8072494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058152" cy="7143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42910" y="1857364"/>
            <a:ext cx="7715304" cy="464347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</a:t>
            </a:r>
          </a:p>
          <a:p>
            <a:pPr algn="l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7481" t="23800" r="66925" b="58700"/>
          <a:stretch>
            <a:fillRect/>
          </a:stretch>
        </p:blipFill>
        <p:spPr bwMode="auto">
          <a:xfrm>
            <a:off x="755576" y="1628800"/>
            <a:ext cx="7920880" cy="304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7087" t="76999" r="66925" b="10401"/>
          <a:stretch>
            <a:fillRect/>
          </a:stretch>
        </p:blipFill>
        <p:spPr bwMode="auto">
          <a:xfrm>
            <a:off x="755575" y="4509119"/>
            <a:ext cx="7920885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55576" y="476672"/>
            <a:ext cx="8072494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772400" cy="7143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СОДЕРЖАТЕЛЬНЫЙ РАЗДЕЛ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body" idx="1"/>
          </p:nvPr>
        </p:nvSpPr>
        <p:spPr>
          <a:xfrm>
            <a:off x="530352" y="1714488"/>
            <a:ext cx="7772400" cy="4929222"/>
          </a:xfrm>
        </p:spPr>
        <p:txBody>
          <a:bodyPr>
            <a:normAutofit/>
          </a:bodyPr>
          <a:lstStyle/>
          <a:p>
            <a:endParaRPr lang="ru-RU" sz="5000" b="1" dirty="0" smtClean="0"/>
          </a:p>
          <a:p>
            <a:pPr algn="l"/>
            <a:endParaRPr lang="ru-RU" b="1" dirty="0" smtClean="0"/>
          </a:p>
          <a:p>
            <a:pPr algn="l"/>
            <a:r>
              <a:rPr lang="ru-RU" dirty="0" smtClean="0"/>
              <a:t>•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8" name="Подзаголовок 5"/>
          <p:cNvSpPr txBox="1">
            <a:spLocks/>
          </p:cNvSpPr>
          <p:nvPr/>
        </p:nvSpPr>
        <p:spPr>
          <a:xfrm>
            <a:off x="500034" y="1785926"/>
            <a:ext cx="8010580" cy="4867308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7956" t="28433" r="25189" b="26067"/>
          <a:stretch>
            <a:fillRect/>
          </a:stretch>
        </p:blipFill>
        <p:spPr bwMode="auto">
          <a:xfrm>
            <a:off x="251520" y="1628800"/>
            <a:ext cx="870078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2060848"/>
            <a:ext cx="3672408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3212976"/>
            <a:ext cx="504056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4221088"/>
            <a:ext cx="288032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55776" y="5157192"/>
            <a:ext cx="288032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6093296"/>
            <a:ext cx="432048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3573016"/>
            <a:ext cx="360040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5301208"/>
            <a:ext cx="576064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44208" y="5949280"/>
            <a:ext cx="144016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788024" y="6093296"/>
            <a:ext cx="216024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28662" y="785794"/>
            <a:ext cx="7643866" cy="11430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928670"/>
            <a:ext cx="7159776" cy="6429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ОБРАЗОВАТЕЛЬНЫЕ  ОБЛАСТИ 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71472" y="2143116"/>
            <a:ext cx="2500330" cy="142876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 –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коммуникативное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143240" y="3286124"/>
            <a:ext cx="2643206" cy="1571636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71472" y="4786322"/>
            <a:ext cx="2428892" cy="1643074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Художественно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эстетическое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715008" y="4572008"/>
            <a:ext cx="2928958" cy="1571636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Физическое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развитие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6000760" y="2071678"/>
            <a:ext cx="2643206" cy="142876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Познавательное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476672"/>
            <a:ext cx="8072494" cy="12858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8058152" cy="11430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СОДЕРЖАНИЕ ОБРАЗОВАТЕЛЬНЫХ ОБЛАСТЕЙ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2214554"/>
            <a:ext cx="8286776" cy="4071966"/>
          </a:xfrm>
        </p:spPr>
        <p:txBody>
          <a:bodyPr>
            <a:norm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  Обязательная часть </a:t>
            </a:r>
          </a:p>
          <a:p>
            <a:pPr algn="just"/>
            <a:r>
              <a:rPr lang="ru-RU" dirty="0" smtClean="0"/>
              <a:t>         соответствует  </a:t>
            </a:r>
          </a:p>
          <a:p>
            <a:pPr algn="just"/>
            <a:r>
              <a:rPr lang="ru-RU" dirty="0" smtClean="0"/>
              <a:t>          Федеральной </a:t>
            </a:r>
          </a:p>
          <a:p>
            <a:pPr algn="just"/>
            <a:r>
              <a:rPr lang="ru-RU" dirty="0" smtClean="0"/>
              <a:t>      образовательной </a:t>
            </a:r>
          </a:p>
          <a:p>
            <a:pPr algn="just"/>
            <a:r>
              <a:rPr lang="ru-RU" dirty="0" smtClean="0"/>
              <a:t>            программе </a:t>
            </a:r>
            <a:endParaRPr lang="ru-RU" dirty="0"/>
          </a:p>
        </p:txBody>
      </p:sp>
      <p:pic>
        <p:nvPicPr>
          <p:cNvPr id="6146" name="Picture 2" descr="C:\Users\Home\Desktop\Лаптева\ФОП\Безымянныйеоеое.png"/>
          <p:cNvPicPr>
            <a:picLocks noChangeAspect="1" noChangeArrowheads="1"/>
          </p:cNvPicPr>
          <p:nvPr/>
        </p:nvPicPr>
        <p:blipFill>
          <a:blip r:embed="rId2" cstate="print"/>
          <a:srcRect l="1333" t="5170" r="1333"/>
          <a:stretch>
            <a:fillRect/>
          </a:stretch>
        </p:blipFill>
        <p:spPr bwMode="auto">
          <a:xfrm>
            <a:off x="3491880" y="1916832"/>
            <a:ext cx="5256584" cy="4798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700808"/>
            <a:ext cx="8143056" cy="496855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Вариативная часть ориентирована на специфику национальных,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региональных и иных условий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548680"/>
            <a:ext cx="8072494" cy="9978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8058152" cy="56694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Парциальные программы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876836"/>
              </p:ext>
            </p:extLst>
          </p:nvPr>
        </p:nvGraphicFramePr>
        <p:xfrm>
          <a:off x="611560" y="3212976"/>
          <a:ext cx="8072494" cy="181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2494"/>
              </a:tblGrid>
              <a:tr h="900100">
                <a:tc>
                  <a:txBody>
                    <a:bodyPr/>
                    <a:lstStyle/>
                    <a:p>
                      <a:r>
                        <a:rPr lang="ru-RU" dirty="0" smtClean="0"/>
                        <a:t>Лыкова И.А. Парциальная образовательная программа для детей дошкольного возраста «Мир Без Опасности»</a:t>
                      </a:r>
                      <a:endParaRPr lang="ru-RU" dirty="0"/>
                    </a:p>
                  </a:txBody>
                  <a:tcPr/>
                </a:tc>
              </a:tr>
              <a:tr h="900100">
                <a:tc>
                  <a:txBody>
                    <a:bodyPr/>
                    <a:lstStyle/>
                    <a:p>
                      <a:r>
                        <a:rPr lang="ru-RU" dirty="0" smtClean="0"/>
                        <a:t>Лыкова И.А. Парциальная</a:t>
                      </a:r>
                      <a:r>
                        <a:rPr lang="ru-RU" baseline="0" dirty="0" smtClean="0"/>
                        <a:t> программа художественно-эстетического развития детей 2-7 лет в изобразительной деятельности «Цветные ладошки»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55576" y="548680"/>
            <a:ext cx="8072494" cy="10195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8058152" cy="94807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ВИДЫ ДЕТСКОЙ ДЕЯТЕЛЬНОСТИ</a:t>
            </a:r>
            <a:endParaRPr lang="ru-RU" sz="28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3400" y="2214554"/>
            <a:ext cx="7753376" cy="4071966"/>
          </a:xfrm>
        </p:spPr>
        <p:txBody>
          <a:bodyPr>
            <a:normAutofit/>
          </a:bodyPr>
          <a:lstStyle/>
          <a:p>
            <a:pPr algn="just"/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38587" t="35000" r="32276" b="60971"/>
          <a:stretch>
            <a:fillRect/>
          </a:stretch>
        </p:blipFill>
        <p:spPr bwMode="auto">
          <a:xfrm>
            <a:off x="251520" y="1700808"/>
            <a:ext cx="870268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8587" t="47662" r="32276" b="25101"/>
          <a:stretch>
            <a:fillRect/>
          </a:stretch>
        </p:blipFill>
        <p:spPr bwMode="auto">
          <a:xfrm>
            <a:off x="251520" y="2348880"/>
            <a:ext cx="8712968" cy="438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496944" cy="504056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образования, охраны и укрепления здоровья детей младенческого, раннего и дошкольного возраста;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обеспечение единства подходов к воспитанию и обучению детей в условиях ДОО и семьи; повышение воспитательного потенциала семьи.</a:t>
            </a:r>
          </a:p>
          <a:p>
            <a:pPr lvl="0" algn="just"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476672"/>
            <a:ext cx="8072494" cy="10195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8058152" cy="94807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Взаимодействие педагогического коллектива с семьями воспитанников</a:t>
            </a:r>
            <a:endParaRPr lang="ru-RU" sz="28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528" y="3933056"/>
          <a:ext cx="864096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Направления работы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Формы работы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Диагностико-аналитическое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Анкетирование</a:t>
                      </a:r>
                      <a:r>
                        <a:rPr lang="ru-RU" sz="1200" kern="5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,</a:t>
                      </a:r>
                      <a:r>
                        <a:rPr lang="ru-RU" sz="1200" kern="5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5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с</a:t>
                      </a:r>
                      <a:r>
                        <a:rPr lang="ru-RU" sz="1200" kern="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оциологический опрос</a:t>
                      </a:r>
                      <a:r>
                        <a:rPr lang="ru-RU" sz="1200" kern="5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,</a:t>
                      </a:r>
                      <a:r>
                        <a:rPr lang="ru-RU" sz="1200" kern="5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5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и</a:t>
                      </a:r>
                      <a:r>
                        <a:rPr lang="ru-RU" sz="1200" kern="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нтервьюирование</a:t>
                      </a:r>
                      <a:r>
                        <a:rPr lang="ru-RU" sz="1200" kern="5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,</a:t>
                      </a:r>
                      <a:r>
                        <a:rPr lang="ru-RU" sz="1200" kern="5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«Родительская почта»</a:t>
                      </a:r>
                      <a:endParaRPr lang="ru-RU" sz="1200" kern="5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Просветительское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Семинары-практикумы, мастер-классы</a:t>
                      </a:r>
                      <a:r>
                        <a:rPr lang="ru-RU" sz="1200" kern="5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,</a:t>
                      </a:r>
                      <a:r>
                        <a:rPr lang="ru-RU" sz="1200" kern="5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родительские собрания, дни открытых дверей</a:t>
                      </a:r>
                      <a:endParaRPr lang="ru-RU" sz="1200" kern="5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Консультационное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Наглядная информация,</a:t>
                      </a:r>
                      <a:r>
                        <a:rPr lang="ru-RU" sz="1200" kern="5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информация на сайте ДОО</a:t>
                      </a:r>
                      <a:r>
                        <a:rPr lang="ru-RU" sz="1200" kern="5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,</a:t>
                      </a:r>
                      <a:r>
                        <a:rPr lang="ru-RU" sz="1200" kern="5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консультации, круглый стол, деятельность консультационного пункта, служба ранней помощи детям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Совместная образовательная деятельность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 работе Управляющего совета ДОУ, проектная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деятельность,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смотр-конкурсы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праздники, развлечения, благотворительные и социальные акции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548680"/>
            <a:ext cx="8072494" cy="114186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058152" cy="948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Направления и задачи коррекционно-развивающей работы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640960" cy="4824536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endParaRPr lang="ru-RU" sz="1100" dirty="0" smtClean="0">
              <a:latin typeface="Arial" charset="0"/>
              <a:cs typeface="Arial" charset="0"/>
            </a:endParaRPr>
          </a:p>
          <a:p>
            <a:pPr algn="just"/>
            <a:r>
              <a:rPr lang="ru-RU" b="1" dirty="0" smtClean="0"/>
              <a:t> 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98884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КРР и/или инклюзивное образование </a:t>
            </a:r>
          </a:p>
          <a:p>
            <a:pPr algn="ctr"/>
            <a:r>
              <a:rPr lang="ru-RU" dirty="0" smtClean="0"/>
              <a:t>в ДОО направлено на обеспечение коррекции нарушений развития у различных категорий детей</a:t>
            </a:r>
          </a:p>
          <a:p>
            <a:pPr algn="ctr"/>
            <a:r>
              <a:rPr lang="ru-RU" dirty="0" smtClean="0"/>
              <a:t> (целевые группы), </a:t>
            </a:r>
          </a:p>
          <a:p>
            <a:pPr algn="ctr"/>
            <a:r>
              <a:rPr lang="ru-RU" dirty="0" smtClean="0"/>
              <a:t>включая детей с ООП, </a:t>
            </a:r>
          </a:p>
          <a:p>
            <a:pPr algn="ctr"/>
            <a:r>
              <a:rPr lang="ru-RU" dirty="0" smtClean="0"/>
              <a:t>в том числе детей с ОВЗ и детей-инвалидов; </a:t>
            </a:r>
          </a:p>
          <a:p>
            <a:pPr algn="ctr"/>
            <a:r>
              <a:rPr lang="ru-RU" dirty="0" smtClean="0"/>
              <a:t>оказание им квалифицированной помощи в освоении Программы, их разностороннее развитие с учетом возрастных и индивидуальных особенностей, социальной адаптации.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49218" t="33600" r="27551" b="33501"/>
          <a:stretch>
            <a:fillRect/>
          </a:stretch>
        </p:blipFill>
        <p:spPr bwMode="auto">
          <a:xfrm>
            <a:off x="4499991" y="2060848"/>
            <a:ext cx="451965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064896" cy="208823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Общая цель воспитания в ДОО — личностное развитие дошкольников и создание условий для их позитивной социализации на основе базовых ценностей российского общества через: 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1) формирование ценностного отношения к окружающему миру, другим людям, себе; 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2) овладение первичными представлениями о базовых ценностях, а также выработанных обществом нормах и правилах поведения; 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3) приобретение первичного опыта деятельности и поведения в соответствии с базовыми национальными ценностями, нормами и правилами, принятыми в обществе. </a:t>
            </a:r>
          </a:p>
          <a:p>
            <a:pPr algn="just"/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Направления воспитания и традиционные ценности российского общества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404664"/>
            <a:ext cx="8072494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58152" cy="58803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Рабочая программа воспитания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99592" y="3645024"/>
          <a:ext cx="75608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воспитания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Ценности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Патриотическое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Родина, природа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Духовно-нравственное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Жизнь,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милосердие, добро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семья, дружба, сотрудничество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Познавательное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Физическое и оздоровительное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Здоровье, жизнь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Трудовое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Труд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Эстетическое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красота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83568" y="548680"/>
            <a:ext cx="8072494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8058152" cy="7858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ОРГАНИЗАЦИОННЫЙ РАЗДЕЛ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3400" y="1571612"/>
            <a:ext cx="8039128" cy="4786346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endParaRPr lang="ru-RU" sz="1100" dirty="0" smtClean="0">
              <a:latin typeface="Arial" charset="0"/>
              <a:cs typeface="Arial" charset="0"/>
            </a:endParaRPr>
          </a:p>
          <a:p>
            <a:pPr algn="just"/>
            <a:r>
              <a:rPr lang="ru-RU" b="1" dirty="0" smtClean="0"/>
              <a:t> </a:t>
            </a:r>
            <a:endParaRPr lang="ru-RU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7168" t="28433" r="25189" b="26767"/>
          <a:stretch>
            <a:fillRect/>
          </a:stretch>
        </p:blipFill>
        <p:spPr bwMode="auto">
          <a:xfrm>
            <a:off x="251520" y="1628800"/>
            <a:ext cx="871296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580112" y="1700808"/>
            <a:ext cx="2016224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060848"/>
            <a:ext cx="180020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3068960"/>
            <a:ext cx="360040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4509120"/>
            <a:ext cx="576064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5805264"/>
            <a:ext cx="144016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6021288"/>
            <a:ext cx="216024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60232" y="3068960"/>
            <a:ext cx="360040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436096" y="4149080"/>
            <a:ext cx="288032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44208" y="4869160"/>
            <a:ext cx="288032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76056" y="5877272"/>
            <a:ext cx="360040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14356"/>
            <a:ext cx="7772400" cy="15001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6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6" charset="0"/>
              </a:rPr>
            </a:b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16632"/>
            <a:ext cx="7776864" cy="14281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ОСНОВНАЯ ОБРАЗОВАТЕЛЬНАЯ ПРОГРАММА ДОУ РАЗРАБОТАНА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В СООТВЕТСТВИИ НОРМАТИВНЫМИ ДОКУМЕНТАМИ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8" y="1844824"/>
          <a:ext cx="8208912" cy="4790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15263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 закон от 24 сентября 2022 г. № 371-ФЗ «О внесении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изменений в Федеральный закон «Об образовании в Российской Федерации»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9974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 государственный образовательный стандарт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дошкольного образования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(в редакции приказа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Минпросвещения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России от 08.11.2022 г. № 955 (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зарегестрирован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Минюсте России 06.02.2023 г., регистрационный № 72264)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2639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Федеральная образовательная программа дошкольного образования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(приказ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Минпросвещения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России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 25.11.2022 г. № 1028,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зарегестрирован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Минюсте России 28.12.2022 г., регистрационный № 71847)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C:\Users\Воспитатель\Desktop\95993845-thumb800x600x1x16777215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57715">
            <a:off x="7491171" y="403273"/>
            <a:ext cx="1180500" cy="1748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Home\Desktop\Лаптева\ФОП\qr ФГОС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573016"/>
            <a:ext cx="1237109" cy="1237109"/>
          </a:xfrm>
          <a:prstGeom prst="rect">
            <a:avLst/>
          </a:prstGeom>
          <a:noFill/>
        </p:spPr>
      </p:pic>
      <p:pic>
        <p:nvPicPr>
          <p:cNvPr id="4" name="Picture 3" descr="C:\Users\Home\Desktop\Лаптева\ФОП\qr ФО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5229200"/>
            <a:ext cx="1224136" cy="1224136"/>
          </a:xfrm>
          <a:prstGeom prst="rect">
            <a:avLst/>
          </a:prstGeom>
          <a:noFill/>
        </p:spPr>
      </p:pic>
      <p:pic>
        <p:nvPicPr>
          <p:cNvPr id="1028" name="Picture 4" descr="C:\Users\Home\Desktop\Лаптева\ФОП\qr закон об об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916832"/>
            <a:ext cx="1266627" cy="1266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620688"/>
            <a:ext cx="8358246" cy="6628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8058152" cy="6429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Психолого-педагогические условия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14488"/>
            <a:ext cx="8535892" cy="514351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Успешная реализация программы обеспечивается совокупностью психолого-педагогических условий: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Признание детства, как уникального периода в становлении человека, понимание неповторимости личности каждого ребенка, принятие воспитанника таким, какой он есть, со всеми его индивидуальными проявлениями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форм и методов соответствующих возрастным особенностям детей, видов деятельности, специфичных для каждого возрастного периода, социальной ситуации развития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развивающей и эмоционально комфортной для ребенка образовательной среды, способствующей эмоционально-ценностному, социально- личностному, познавательному, эстетическому развитию ребенка и сохранению его индивидуальности, в которой ребенок реализует право на свободу выбора деятельности, партнера, средств и пр.;</a:t>
            </a:r>
          </a:p>
          <a:p>
            <a:pPr algn="l"/>
            <a:endParaRPr lang="ru-RU" sz="2900" dirty="0" smtClean="0"/>
          </a:p>
          <a:p>
            <a:pPr algn="l"/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7854696" cy="302433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РППС ДОО включает необходимое для реализации содержания каждого из направлений развития и образования детей согласно ФГОС ДО.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РППС ДОО обеспечивает возможность реализации разных видов индивидуальной	и	коллективной	деятельности: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игровой, коммуникативной, познавательно-исследовательской, двигательной, продуктивной и пр. в соответствии с потребностями каждого возрастного этапа детей, охраны и укрепления их здоровья, возможностями учета особенностей и коррекции недостатков их развития. 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548680"/>
            <a:ext cx="8574270" cy="6628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496944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548680"/>
            <a:ext cx="6192688" cy="6628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496944" cy="6429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Режим и распорядок дня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6272" t="36133" r="51665" b="40067"/>
          <a:stretch>
            <a:fillRect/>
          </a:stretch>
        </p:blipFill>
        <p:spPr bwMode="auto">
          <a:xfrm>
            <a:off x="107504" y="2204864"/>
            <a:ext cx="4680520" cy="284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8512" t="25200" r="5895" b="16001"/>
          <a:stretch>
            <a:fillRect/>
          </a:stretch>
        </p:blipFill>
        <p:spPr bwMode="auto">
          <a:xfrm>
            <a:off x="4932040" y="1340768"/>
            <a:ext cx="412331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548680"/>
            <a:ext cx="8424936" cy="6628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496944" cy="6429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Календарный план воспитательной работы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15616" y="1628800"/>
          <a:ext cx="7056784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6784"/>
              </a:tblGrid>
              <a:tr h="1368152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содержит примерный перечень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основных государственных и народных праздников, памятных дат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68152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Все мероприятия проводятся с учетом особенностей Программы,</a:t>
                      </a:r>
                      <a:r>
                        <a:rPr lang="ru-RU" baseline="0" dirty="0" smtClean="0"/>
                        <a:t> а также возрастных физиологических и </a:t>
                      </a:r>
                      <a:r>
                        <a:rPr lang="ru-RU" baseline="0" dirty="0" err="1" smtClean="0"/>
                        <a:t>психоэмоциональных</a:t>
                      </a:r>
                      <a:r>
                        <a:rPr lang="ru-RU" baseline="0" dirty="0" smtClean="0"/>
                        <a:t> особенностей детей</a:t>
                      </a:r>
                      <a:endParaRPr lang="ru-RU" dirty="0"/>
                    </a:p>
                  </a:txBody>
                  <a:tcPr/>
                </a:tc>
              </a:tr>
              <a:tr h="1368152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ДОО</a:t>
                      </a:r>
                      <a:r>
                        <a:rPr lang="ru-RU" baseline="0" dirty="0" smtClean="0"/>
                        <a:t> вправе наряду с Планом проводить иные мероприятия согласно Программе воспитания по ключевым направлениям воспитания и дополнительного образования детей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14348" y="2214554"/>
            <a:ext cx="7858180" cy="21431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7772400" cy="17145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643438" y="1643050"/>
            <a:ext cx="4286280" cy="46434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9672" y="260648"/>
            <a:ext cx="6000792" cy="7858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7854696" cy="41953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ОБЩИЕ СВЕДЕНИЯ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1928802"/>
            <a:ext cx="4429124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ru-RU" sz="20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0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учреждение </a:t>
            </a:r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«Детский сад № 204»                </a:t>
            </a:r>
          </a:p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г. Ярославля </a:t>
            </a:r>
          </a:p>
          <a:p>
            <a:endParaRPr lang="ru-RU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Ярославль, ул. Чкалова, дом 7а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(код города 4852) 32-35-34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yardou204.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yaroslavl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rregion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.ru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mdou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204.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edu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yar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https://vk.com/club202103498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Buh204\Desktop\Documents\Подколзина М.Н\Сайт\Раздел 7\Фото для сайта\DSC_0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320480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728" y="857232"/>
            <a:ext cx="6643734" cy="10001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14356"/>
            <a:ext cx="7772400" cy="85725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ХАРАКТЕРИСТИКА ДОУ</a:t>
            </a:r>
            <a:endParaRPr lang="ru-RU" sz="28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000240"/>
            <a:ext cx="8066180" cy="4572032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организации воспитывается 200 детей от 1,5 до 7 лет .      Общее количество групп – 8:</a:t>
            </a:r>
          </a:p>
          <a:p>
            <a:pPr algn="just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2- группы для детей раннего возраста;</a:t>
            </a:r>
          </a:p>
          <a:p>
            <a:pPr algn="just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6 -  групп для детей дошкольного возраста: 4 группы комбинированной направленности для детей с ТНР, 2 группы –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общеразвивающей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направленности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МДОУ "Детский сад № 204" работает по графику, утвержденному учредителем с 7.00 до 19.00 (12-часовое пребывание).    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Группы функционируют в режиме 5-дневной рабочей недели. </a:t>
            </a:r>
          </a:p>
          <a:p>
            <a:pPr algn="just"/>
            <a:r>
              <a:rPr lang="ru-RU" sz="2400" dirty="0" smtClean="0"/>
              <a:t>      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188640"/>
            <a:ext cx="8072494" cy="10801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8058152" cy="49493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ОБРАЗОВАТЕЛЬНОЙ ПРОГРАММЫ</a:t>
            </a:r>
            <a:endParaRPr lang="ru-RU" sz="24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000240"/>
            <a:ext cx="8066180" cy="4572032"/>
          </a:xfrm>
        </p:spPr>
        <p:txBody>
          <a:bodyPr>
            <a:normAutofit/>
          </a:bodyPr>
          <a:lstStyle/>
          <a:p>
            <a:pPr algn="l"/>
            <a:endParaRPr lang="ru-RU" sz="2900" dirty="0" smtClean="0"/>
          </a:p>
          <a:p>
            <a:pPr algn="l"/>
            <a:endParaRPr lang="ru-RU" sz="2900" dirty="0" smtClean="0"/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Каждый из трех основных разделов ООП ДО включает обязательную часть и часть, формируемую участниками образовательных отношений, которые дополняют друг друга и прописываются как целостный документ, представляющий образовательную деятельность дошкольной образовательной организации.</a:t>
            </a:r>
          </a:p>
          <a:p>
            <a:pPr algn="l"/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Home\Desktop\Лаптева\ФОП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890233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476672"/>
            <a:ext cx="8072494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58152" cy="7858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ПРОГРАММЫ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1785926"/>
            <a:ext cx="7753376" cy="464347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Целью программы является разностороннее развитие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К традиционным российским духовно-нравственным ценностям относятся, прежде всего,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404664"/>
            <a:ext cx="8072494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851648" cy="7486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Программы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640960" cy="5256584"/>
          </a:xfrm>
        </p:spPr>
        <p:txBody>
          <a:bodyPr>
            <a:normAutofit fontScale="55000" lnSpcReduction="20000"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обеспечение единых для РФ содержания ДО и планируемых результатов освоения образовательной программы ДО;</a:t>
            </a:r>
          </a:p>
          <a:p>
            <a:pPr algn="l">
              <a:buFont typeface="Wingdings" pitchFamily="2" charset="2"/>
              <a:buChar char="ü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приобщение детей (в соответствии с возрастными особенностями) к базовым ценностям российского народа –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</a:p>
          <a:p>
            <a:pPr algn="l">
              <a:buFont typeface="Wingdings" pitchFamily="2" charset="2"/>
              <a:buChar char="ü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построение (структурирование) содержания образовательной работы на основе учета возрастных и индивидуальных особенностей развития;</a:t>
            </a:r>
          </a:p>
          <a:p>
            <a:pPr algn="l">
              <a:buFont typeface="Wingdings" pitchFamily="2" charset="2"/>
              <a:buChar char="ü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создание условий для равного доступа к образованию для всех детей дошкольного возраста с учетом разнообразия образовательных потребностей и индивидуальных возможностей;</a:t>
            </a:r>
          </a:p>
          <a:p>
            <a:pPr algn="l">
              <a:buFont typeface="Wingdings" pitchFamily="2" charset="2"/>
              <a:buChar char="ü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охрана и укрепление физического и психического здоровья детей, в том числе их эмоционального благополучия;</a:t>
            </a:r>
          </a:p>
          <a:p>
            <a:pPr algn="l">
              <a:buFont typeface="Wingdings" pitchFamily="2" charset="2"/>
              <a:buChar char="ü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обеспечение развития физических, личностных, нравственных качеств и основ патриотизма, интеллектуальных и художественно-творческих способностей ребенка, его инициативности, самостоятельности и ответственности;</a:t>
            </a:r>
          </a:p>
          <a:p>
            <a:pPr algn="l">
              <a:buFont typeface="Wingdings" pitchFamily="2" charset="2"/>
              <a:buChar char="ü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воспитания, обучения и развития, охраны и укрепления здоровья детей, обеспечения их безопасности;</a:t>
            </a:r>
          </a:p>
          <a:p>
            <a:pPr algn="l">
              <a:buFont typeface="Wingdings" pitchFamily="2" charset="2"/>
              <a:buChar char="ü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достижение 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404664"/>
            <a:ext cx="8072494" cy="10715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058152" cy="7858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ПРИНЦИПЫ И ПОДХОДЫ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8064896" cy="496855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Программа построена на следующих принципах ДО, установленных ФГОС ДО:</a:t>
            </a:r>
          </a:p>
          <a:p>
            <a:r>
              <a:rPr lang="ru-RU" dirty="0" smtClean="0"/>
              <a:t>1)	полноценное проживание ребенком всех этапов детства (младенческого, раннего и дошкольного возрастов), обогащение (амплификация) детского развития;</a:t>
            </a:r>
          </a:p>
          <a:p>
            <a:r>
              <a:rPr lang="ru-RU" dirty="0" smtClean="0"/>
              <a:t>2)	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образования;</a:t>
            </a:r>
          </a:p>
          <a:p>
            <a:r>
              <a:rPr lang="ru-RU" dirty="0" smtClean="0"/>
              <a:t>3)	содействие и сотрудничество детей и взрослых, признание ребенка полноценным участником (субъектом) образовательных отношений;</a:t>
            </a:r>
          </a:p>
          <a:p>
            <a:r>
              <a:rPr lang="ru-RU" dirty="0" smtClean="0"/>
              <a:t>4)	поддержка инициативы детей в различных видах деятельности;</a:t>
            </a:r>
          </a:p>
          <a:p>
            <a:r>
              <a:rPr lang="ru-RU" dirty="0" smtClean="0"/>
              <a:t>5)	сотрудничество ДОО с семьей;</a:t>
            </a:r>
          </a:p>
          <a:p>
            <a:r>
              <a:rPr lang="ru-RU" dirty="0" smtClean="0"/>
              <a:t>6)	приобщение детей к </a:t>
            </a:r>
            <a:r>
              <a:rPr lang="ru-RU" dirty="0" err="1" smtClean="0"/>
              <a:t>социокультурным</a:t>
            </a:r>
            <a:r>
              <a:rPr lang="ru-RU" dirty="0" smtClean="0"/>
              <a:t> нормам, традициям семьи, общества и государства;</a:t>
            </a:r>
          </a:p>
          <a:p>
            <a:r>
              <a:rPr lang="ru-RU" dirty="0" smtClean="0"/>
              <a:t>7)	формирование	познавательных	интересов	и	познавательных	действий ребенка в различных видах деятельности;</a:t>
            </a:r>
          </a:p>
          <a:p>
            <a:r>
              <a:rPr lang="ru-RU" dirty="0" smtClean="0"/>
              <a:t>8)	возрастная адекватность дошкольного образования (соответствие условий, требований, методов возрасту и особенностям развития);</a:t>
            </a:r>
          </a:p>
          <a:p>
            <a:r>
              <a:rPr lang="ru-RU" dirty="0" smtClean="0"/>
              <a:t>9)	учет этнокультурной ситуации развития детей.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420888"/>
            <a:ext cx="8001056" cy="3929090"/>
          </a:xfrm>
        </p:spPr>
        <p:txBody>
          <a:bodyPr>
            <a:normAutofit/>
          </a:bodyPr>
          <a:lstStyle/>
          <a:p>
            <a:pPr algn="just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dirty="0" smtClean="0"/>
              <a:t>       Образовательная деятельность осуществляется в соответствии с возрастными и индивидуальными психофизическими особенностями развития детей.</a:t>
            </a:r>
          </a:p>
          <a:p>
            <a:pPr algn="just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ru-RU" sz="2000" b="1" dirty="0" smtClean="0">
              <a:solidFill>
                <a:srgbClr val="002060"/>
              </a:solidFill>
              <a:latin typeface="Times New Roman" pitchFamily="16" charset="0"/>
              <a:ea typeface="SimSun" charset="-122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642918"/>
            <a:ext cx="8072494" cy="13573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6" charset="0"/>
              </a:rPr>
              <a:t>Возрастные психофизические особенности развития  детей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6" charset="0"/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71600" y="4005064"/>
          <a:ext cx="7272808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/>
                <a:gridCol w="3636404"/>
              </a:tblGrid>
              <a:tr h="1944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cap="all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cap="all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Характеристики особенностей развития детей дошкольного возраста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Users\Home\Desktop\Лаптева\ФОП\Программа\qr характеристика по возраста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221088"/>
            <a:ext cx="1381125" cy="138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AABED17F01AFC43A4E343F08C776CB4" ma:contentTypeVersion="0" ma:contentTypeDescription="Создание документа." ma:contentTypeScope="" ma:versionID="849ec41b33f59aab5d59610ad4746faa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D24D5F4-BB67-4694-B1D4-85A02C4CA2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FA2F5E-0A6E-455A-8821-3006B123E0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E8CFB91-66FD-4E72-9804-05770117F1B3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1050</TotalTime>
  <Words>1192</Words>
  <Application>Microsoft Office PowerPoint</Application>
  <PresentationFormat>Экран (4:3)</PresentationFormat>
  <Paragraphs>175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Презентация PowerPoint</vt:lpstr>
      <vt:lpstr> </vt:lpstr>
      <vt:lpstr>Презентация PowerPoint</vt:lpstr>
      <vt:lpstr>ХАРАКТЕРИСТИКА ДОУ</vt:lpstr>
      <vt:lpstr>СТРУКТУРА ОБРАЗОВАТЕЛЬНОЙ ПРОГРАММЫ</vt:lpstr>
      <vt:lpstr>ЦЕЛЬ ПРОГРАММЫ</vt:lpstr>
      <vt:lpstr>Задачи Программы</vt:lpstr>
      <vt:lpstr>ПРИНЦИПЫ И ПОДХОДЫ</vt:lpstr>
      <vt:lpstr>Презентация PowerPoint</vt:lpstr>
      <vt:lpstr>ПЛАНИРУЕМЫЕ РЕЗУЛЬТАТЫ</vt:lpstr>
      <vt:lpstr>СОДЕРЖАТЕЛЬНЫЙ РАЗДЕЛ</vt:lpstr>
      <vt:lpstr>ОБРАЗОВАТЕЛЬНЫЕ  ОБЛАСТИ </vt:lpstr>
      <vt:lpstr>СОДЕРЖАНИЕ ОБРАЗОВАТЕЛЬНЫХ ОБЛАСТЕЙ</vt:lpstr>
      <vt:lpstr>Парциальные программы</vt:lpstr>
      <vt:lpstr>ОСНОВНЫЕ ВИДЫ ДЕТСКОЙ ДЕЯТЕЛЬНОСТИ</vt:lpstr>
      <vt:lpstr>Взаимодействие педагогического коллектива с семьями воспитанников</vt:lpstr>
      <vt:lpstr>Направления и задачи коррекционно-развивающей работы</vt:lpstr>
      <vt:lpstr>Рабочая программа воспитания</vt:lpstr>
      <vt:lpstr>ОРГАНИЗАЦИОННЫЙ РАЗДЕЛ</vt:lpstr>
      <vt:lpstr>Психолого-педагогические условия</vt:lpstr>
      <vt:lpstr>Развивающая предметно-пространственная среда</vt:lpstr>
      <vt:lpstr>Режим и распорядок дня</vt:lpstr>
      <vt:lpstr>Календарный план воспитательной работы</vt:lpstr>
      <vt:lpstr>Спасибо за внимание!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miniHUMMER</dc:creator>
  <cp:lastModifiedBy>Пользователь Windows</cp:lastModifiedBy>
  <cp:revision>129</cp:revision>
  <dcterms:created xsi:type="dcterms:W3CDTF">2014-02-17T14:56:56Z</dcterms:created>
  <dcterms:modified xsi:type="dcterms:W3CDTF">2023-09-19T18:37:06Z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0x010100DAABED17F01AFC43A4E343F08C776CB4</vt:lpwstr>
  </property>
</Properties>
</file>